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6" r:id="rId10"/>
    <p:sldId id="260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52" autoAdjust="0"/>
  </p:normalViewPr>
  <p:slideViewPr>
    <p:cSldViewPr snapToGrid="0" snapToObjects="1">
      <p:cViewPr varScale="1">
        <p:scale>
          <a:sx n="100" d="100"/>
          <a:sy n="100" d="100"/>
        </p:scale>
        <p:origin x="-11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C248-88D8-434F-9C0B-C086C14921CB}" type="datetimeFigureOut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9086-1801-E249-A4E3-BF66AB3D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26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C248-88D8-434F-9C0B-C086C14921CB}" type="datetimeFigureOut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9086-1801-E249-A4E3-BF66AB3D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05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C248-88D8-434F-9C0B-C086C14921CB}" type="datetimeFigureOut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9086-1801-E249-A4E3-BF66AB3D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91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C248-88D8-434F-9C0B-C086C14921CB}" type="datetimeFigureOut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9086-1801-E249-A4E3-BF66AB3D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95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C248-88D8-434F-9C0B-C086C14921CB}" type="datetimeFigureOut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9086-1801-E249-A4E3-BF66AB3D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7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C248-88D8-434F-9C0B-C086C14921CB}" type="datetimeFigureOut">
              <a:rPr lang="en-US" smtClean="0"/>
              <a:t>1/6/15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9086-1801-E249-A4E3-BF66AB3D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22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C248-88D8-434F-9C0B-C086C14921CB}" type="datetimeFigureOut">
              <a:rPr lang="en-US" smtClean="0"/>
              <a:t>1/6/15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9086-1801-E249-A4E3-BF66AB3D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15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C248-88D8-434F-9C0B-C086C14921CB}" type="datetimeFigureOut">
              <a:rPr lang="en-US" smtClean="0"/>
              <a:t>1/6/15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9086-1801-E249-A4E3-BF66AB3D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5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C248-88D8-434F-9C0B-C086C14921CB}" type="datetimeFigureOut">
              <a:rPr lang="en-US" smtClean="0"/>
              <a:t>1/6/15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9086-1801-E249-A4E3-BF66AB3D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4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C248-88D8-434F-9C0B-C086C14921CB}" type="datetimeFigureOut">
              <a:rPr lang="en-US" smtClean="0"/>
              <a:t>1/6/15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9086-1801-E249-A4E3-BF66AB3D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3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C248-88D8-434F-9C0B-C086C14921CB}" type="datetimeFigureOut">
              <a:rPr lang="en-US" smtClean="0"/>
              <a:t>1/6/15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69086-1801-E249-A4E3-BF66AB3D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36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2C248-88D8-434F-9C0B-C086C14921CB}" type="datetimeFigureOut">
              <a:rPr lang="en-US" smtClean="0"/>
              <a:t>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69086-1801-E249-A4E3-BF66AB3D2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667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climate change treaty </a:t>
            </a:r>
            <a:br>
              <a:rPr lang="en-US" dirty="0" smtClean="0"/>
            </a:br>
            <a:r>
              <a:rPr lang="en-US" dirty="0" smtClean="0"/>
              <a:t>negotiation lab:</a:t>
            </a:r>
            <a:br>
              <a:rPr lang="en-US" dirty="0" smtClean="0"/>
            </a:br>
            <a:r>
              <a:rPr lang="en-US" dirty="0" smtClean="0"/>
              <a:t>Kyoto in an hour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3373" y="4652441"/>
            <a:ext cx="7039562" cy="1752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Katherine Straub</a:t>
            </a:r>
          </a:p>
          <a:p>
            <a:r>
              <a:rPr lang="en-US" sz="2000" dirty="0" smtClean="0"/>
              <a:t>Professor and Chair, </a:t>
            </a:r>
            <a:r>
              <a:rPr lang="en-US" sz="2000" dirty="0" smtClean="0"/>
              <a:t>Dept</a:t>
            </a:r>
            <a:r>
              <a:rPr lang="en-US" sz="2000" dirty="0"/>
              <a:t>.</a:t>
            </a:r>
            <a:r>
              <a:rPr lang="en-US" sz="2000" dirty="0" smtClean="0"/>
              <a:t> of Earth and Environmental Sciences</a:t>
            </a:r>
          </a:p>
          <a:p>
            <a:r>
              <a:rPr lang="en-US" sz="2000" dirty="0" smtClean="0"/>
              <a:t>Susquehanna University, Selinsgrove, PA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4579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Affairs Council 2014</a:t>
            </a:r>
            <a:endParaRPr lang="en-US" dirty="0"/>
          </a:p>
        </p:txBody>
      </p:sp>
      <p:pic>
        <p:nvPicPr>
          <p:cNvPr id="5" name="Picture 4" descr="WAC photo 2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2" b="5670"/>
          <a:stretch/>
        </p:blipFill>
        <p:spPr>
          <a:xfrm>
            <a:off x="238656" y="1417638"/>
            <a:ext cx="5001460" cy="3094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0005" y="2098539"/>
            <a:ext cx="3076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300 Philadelphia-area high school students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598" y="5209896"/>
            <a:ext cx="3076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Negotiated a post-Kyoto climate treaty in preparation for Paris 2015</a:t>
            </a:r>
          </a:p>
        </p:txBody>
      </p:sp>
      <p:pic>
        <p:nvPicPr>
          <p:cNvPr id="4" name="Picture 3" descr="WAC photo 1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7" r="9760"/>
          <a:stretch/>
        </p:blipFill>
        <p:spPr>
          <a:xfrm>
            <a:off x="4170824" y="3673494"/>
            <a:ext cx="4973176" cy="30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8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Climate Summit</a:t>
            </a:r>
            <a:endParaRPr lang="en-US" dirty="0"/>
          </a:p>
        </p:txBody>
      </p:sp>
      <p:pic>
        <p:nvPicPr>
          <p:cNvPr id="6" name="Picture 5" descr="_MG_310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1" r="16967"/>
          <a:stretch/>
        </p:blipFill>
        <p:spPr>
          <a:xfrm>
            <a:off x="4501722" y="1354543"/>
            <a:ext cx="3867093" cy="2671396"/>
          </a:xfrm>
          <a:prstGeom prst="rect">
            <a:avLst/>
          </a:prstGeom>
        </p:spPr>
      </p:pic>
      <p:pic>
        <p:nvPicPr>
          <p:cNvPr id="8" name="Picture 7" descr="_MG_322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2" t="28174"/>
          <a:stretch/>
        </p:blipFill>
        <p:spPr>
          <a:xfrm>
            <a:off x="846391" y="4034214"/>
            <a:ext cx="3655331" cy="2577443"/>
          </a:xfrm>
          <a:prstGeom prst="rect">
            <a:avLst/>
          </a:prstGeom>
        </p:spPr>
      </p:pic>
      <p:pic>
        <p:nvPicPr>
          <p:cNvPr id="9" name="Picture 8" descr="_MG_306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2" t="22551" r="15088" b="-240"/>
          <a:stretch/>
        </p:blipFill>
        <p:spPr>
          <a:xfrm>
            <a:off x="846391" y="1354543"/>
            <a:ext cx="3655331" cy="2679671"/>
          </a:xfrm>
          <a:prstGeom prst="rect">
            <a:avLst/>
          </a:prstGeom>
        </p:spPr>
      </p:pic>
      <p:pic>
        <p:nvPicPr>
          <p:cNvPr id="10" name="Picture 9" descr="_MG_320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722" y="4025938"/>
            <a:ext cx="3867093" cy="25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76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introductory survey classes, typically climate change gets only a week or so</a:t>
            </a:r>
          </a:p>
          <a:p>
            <a:r>
              <a:rPr lang="en-US" dirty="0" smtClean="0"/>
              <a:t>Students are often puzzled by the lack of international agreement</a:t>
            </a:r>
          </a:p>
          <a:p>
            <a:r>
              <a:rPr lang="en-US" dirty="0" smtClean="0"/>
              <a:t>This one-hour exercise (plus a bit of background) illustrates the complexities of negotiations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641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 student is assigned to one of 7 countries:</a:t>
            </a:r>
          </a:p>
          <a:p>
            <a:pPr lvl="1"/>
            <a:r>
              <a:rPr lang="en-US" dirty="0" smtClean="0"/>
              <a:t>U.S.</a:t>
            </a:r>
          </a:p>
          <a:p>
            <a:pPr lvl="1"/>
            <a:r>
              <a:rPr lang="en-US" dirty="0" smtClean="0"/>
              <a:t>China</a:t>
            </a:r>
          </a:p>
          <a:p>
            <a:pPr lvl="1"/>
            <a:r>
              <a:rPr lang="en-US" dirty="0" smtClean="0"/>
              <a:t>United Kingdom</a:t>
            </a:r>
          </a:p>
          <a:p>
            <a:pPr lvl="1"/>
            <a:r>
              <a:rPr lang="en-US" dirty="0" smtClean="0"/>
              <a:t>Brazil</a:t>
            </a:r>
          </a:p>
          <a:p>
            <a:pPr lvl="1"/>
            <a:r>
              <a:rPr lang="en-US" dirty="0" smtClean="0"/>
              <a:t>Japan</a:t>
            </a:r>
          </a:p>
          <a:p>
            <a:pPr lvl="1"/>
            <a:r>
              <a:rPr lang="en-US" dirty="0" smtClean="0"/>
              <a:t>Russia</a:t>
            </a:r>
          </a:p>
          <a:p>
            <a:pPr lvl="1"/>
            <a:r>
              <a:rPr lang="en-US" dirty="0" smtClean="0"/>
              <a:t>Marshall Islands (representing AOSIS)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061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Each group receives an information sheet with the following facts about their country:</a:t>
            </a:r>
          </a:p>
          <a:p>
            <a:pPr lvl="1"/>
            <a:r>
              <a:rPr lang="en-US" dirty="0" smtClean="0"/>
              <a:t>Annex I or non-Annex I status</a:t>
            </a:r>
          </a:p>
          <a:p>
            <a:pPr lvl="1"/>
            <a:r>
              <a:rPr lang="en-US" dirty="0" smtClean="0"/>
              <a:t>Initial vote </a:t>
            </a:r>
          </a:p>
          <a:p>
            <a:pPr lvl="1"/>
            <a:r>
              <a:rPr lang="en-US" dirty="0" smtClean="0"/>
              <a:t>Current percentage of global GHG emissions</a:t>
            </a:r>
          </a:p>
          <a:p>
            <a:pPr lvl="1"/>
            <a:r>
              <a:rPr lang="en-US" dirty="0" smtClean="0"/>
              <a:t>Percentage of Annex I GHG emissions in 1990</a:t>
            </a:r>
          </a:p>
          <a:p>
            <a:pPr lvl="1"/>
            <a:r>
              <a:rPr lang="en-US" dirty="0" smtClean="0"/>
              <a:t>Primary GHG sources</a:t>
            </a:r>
          </a:p>
          <a:p>
            <a:pPr lvl="1"/>
            <a:r>
              <a:rPr lang="en-US" dirty="0" smtClean="0"/>
              <a:t>Projected effects of climate change</a:t>
            </a:r>
          </a:p>
          <a:p>
            <a:pPr lvl="1"/>
            <a:r>
              <a:rPr lang="en-US" dirty="0"/>
              <a:t>Behavior rules</a:t>
            </a:r>
          </a:p>
          <a:p>
            <a:pPr lvl="1"/>
            <a:r>
              <a:rPr lang="en-US" dirty="0" smtClean="0"/>
              <a:t>Emissions credits needed to buy/sell</a:t>
            </a:r>
          </a:p>
          <a:p>
            <a:pPr lvl="1"/>
            <a:r>
              <a:rPr lang="en-US" dirty="0" smtClean="0"/>
              <a:t>Money to spend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768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goal is to ratify the Kyoto Protocol.  This can happen in one of two ways:</a:t>
            </a:r>
          </a:p>
          <a:p>
            <a:pPr lvl="1"/>
            <a:r>
              <a:rPr lang="en-US" dirty="0" smtClean="0"/>
              <a:t>Countries ratifying represent &gt;55% of 1990 Annex I nations’ GHG emissions</a:t>
            </a:r>
          </a:p>
          <a:p>
            <a:pPr lvl="1"/>
            <a:r>
              <a:rPr lang="en-US" dirty="0" smtClean="0"/>
              <a:t>6 of the 7 countries ratify</a:t>
            </a:r>
          </a:p>
        </p:txBody>
      </p:sp>
    </p:spTree>
    <p:extLst>
      <p:ext uri="{BB962C8B-B14F-4D97-AF65-F5344CB8AC3E}">
        <p14:creationId xmlns:p14="http://schemas.microsoft.com/office/powerpoint/2010/main" val="472971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info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7591004"/>
              </p:ext>
            </p:extLst>
          </p:nvPr>
        </p:nvGraphicFramePr>
        <p:xfrm>
          <a:off x="457200" y="1600200"/>
          <a:ext cx="8229600" cy="3510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349376"/>
                <a:gridCol w="194246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Country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of 1990 Annex</a:t>
                      </a:r>
                      <a:r>
                        <a:rPr lang="en-US" baseline="0" dirty="0" smtClean="0"/>
                        <a:t> I emissions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Emissions</a:t>
                      </a:r>
                      <a:r>
                        <a:rPr lang="en-US" baseline="0" dirty="0" smtClean="0"/>
                        <a:t> credits needed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Emissions credits to sell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What are credits for?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Japan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China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CDM: Renewables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Marshalls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CDM: 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Brazil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CDM:</a:t>
                      </a:r>
                      <a:r>
                        <a:rPr lang="en-US" baseline="0" dirty="0" smtClean="0"/>
                        <a:t> Trees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Cap &amp; Trade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Russia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Cap &amp; Trade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22001" y="5511058"/>
            <a:ext cx="6990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Countries with emissions credits to sell are given an initial asking price and whether or not they can bargain downward in price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243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behavior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U.S. doubts the science</a:t>
            </a:r>
          </a:p>
          <a:p>
            <a:r>
              <a:rPr lang="en-US" dirty="0" smtClean="0"/>
              <a:t>China brings up per capita emissions, concern about future commitments </a:t>
            </a:r>
          </a:p>
          <a:p>
            <a:r>
              <a:rPr lang="en-US" dirty="0" smtClean="0"/>
              <a:t>Marshall </a:t>
            </a:r>
            <a:r>
              <a:rPr lang="en-US" dirty="0"/>
              <a:t>Islands </a:t>
            </a:r>
            <a:r>
              <a:rPr lang="en-US" dirty="0" smtClean="0"/>
              <a:t>pushes </a:t>
            </a:r>
            <a:r>
              <a:rPr lang="en-US" dirty="0"/>
              <a:t>common but differentiated responsibility</a:t>
            </a:r>
          </a:p>
          <a:p>
            <a:r>
              <a:rPr lang="en-US" dirty="0" smtClean="0"/>
              <a:t>UK wants </a:t>
            </a:r>
            <a:r>
              <a:rPr lang="en-US" dirty="0"/>
              <a:t>an agreement with “teeth” (fines</a:t>
            </a:r>
            <a:r>
              <a:rPr lang="en-US" dirty="0" smtClean="0"/>
              <a:t>)</a:t>
            </a:r>
          </a:p>
          <a:p>
            <a:r>
              <a:rPr lang="en-US" dirty="0"/>
              <a:t>Brazil worries about enhanced deforestation </a:t>
            </a:r>
            <a:r>
              <a:rPr lang="en-US" dirty="0" smtClean="0"/>
              <a:t>monitoring</a:t>
            </a:r>
          </a:p>
          <a:p>
            <a:r>
              <a:rPr lang="en-US" dirty="0"/>
              <a:t>Russia wants UK’s support to join World Trade Organization</a:t>
            </a:r>
          </a:p>
          <a:p>
            <a:r>
              <a:rPr lang="en-US" dirty="0" smtClean="0"/>
              <a:t>Japan/China standoff over Taiwan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96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</a:t>
            </a:r>
            <a:endParaRPr lang="en-US" dirty="0"/>
          </a:p>
        </p:txBody>
      </p:sp>
      <p:pic>
        <p:nvPicPr>
          <p:cNvPr id="3" name="Picture 2" descr="IMG_01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3" y="1417638"/>
            <a:ext cx="4405820" cy="3304365"/>
          </a:xfrm>
          <a:prstGeom prst="rect">
            <a:avLst/>
          </a:prstGeom>
        </p:spPr>
      </p:pic>
      <p:pic>
        <p:nvPicPr>
          <p:cNvPr id="4" name="Picture 3" descr="IMG_01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63" y="3244834"/>
            <a:ext cx="4379615" cy="32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7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wide variety of endings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Secret hallway deals, U.S.-China partnerships, assassinations…</a:t>
            </a:r>
          </a:p>
          <a:p>
            <a:r>
              <a:rPr lang="en-US" dirty="0" smtClean="0"/>
              <a:t>Personalities matter!</a:t>
            </a:r>
          </a:p>
          <a:p>
            <a:r>
              <a:rPr lang="en-US" dirty="0" smtClean="0"/>
              <a:t>Students remark how clearly this exercise portrays the difficulty of negotiating an international climate treaty</a:t>
            </a:r>
          </a:p>
          <a:p>
            <a:pPr lvl="1"/>
            <a:r>
              <a:rPr lang="en-US" dirty="0" smtClean="0"/>
              <a:t>Not all about the science!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878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5996</TotalTime>
  <Words>403</Words>
  <Application>Microsoft Macintosh PowerPoint</Application>
  <PresentationFormat>On-screen Show (4:3)</PresentationFormat>
  <Paragraphs>83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A climate change treaty  negotiation lab: Kyoto in an hour</vt:lpstr>
      <vt:lpstr>Motivation</vt:lpstr>
      <vt:lpstr>The setup</vt:lpstr>
      <vt:lpstr>The setup</vt:lpstr>
      <vt:lpstr>The goal</vt:lpstr>
      <vt:lpstr>Starting info</vt:lpstr>
      <vt:lpstr>Some behavior rules</vt:lpstr>
      <vt:lpstr>Photos</vt:lpstr>
      <vt:lpstr>A wide variety of endings</vt:lpstr>
      <vt:lpstr>World Affairs Council 2014</vt:lpstr>
      <vt:lpstr>International Climate Summit</vt:lpstr>
    </vt:vector>
  </TitlesOfParts>
  <Company>Susquehanna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“both sides” of the climate “debate”</dc:title>
  <dc:creator>Information Technology</dc:creator>
  <cp:lastModifiedBy>Information Technology</cp:lastModifiedBy>
  <cp:revision>70</cp:revision>
  <cp:lastPrinted>2014-01-08T18:32:58Z</cp:lastPrinted>
  <dcterms:created xsi:type="dcterms:W3CDTF">2014-01-07T15:43:15Z</dcterms:created>
  <dcterms:modified xsi:type="dcterms:W3CDTF">2015-01-08T16:25:51Z</dcterms:modified>
</cp:coreProperties>
</file>